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IBM Plex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-boldItalic.fntdata"/><Relationship Id="rId61" Type="http://schemas.openxmlformats.org/officeDocument/2006/relationships/font" Target="fonts/IBMPlex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BMPlexSans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79fa7b31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79fa7b31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79fa7b31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79fa7b31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5a0aae6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5a0aae6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5a0aae67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5a0aae67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79fa7b31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79fa7b31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5a0aae67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5a0aae67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79fa7b31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79fa7b31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79fa7b31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79fa7b31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79fa7b31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79fa7b31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79fa7b31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79fa7b31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5a0aae67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5a0aae67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a0aae6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a0aae6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5a0aae6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5a0aae6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5a0aae6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5a0aae6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5a0aae67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5a0aae67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5a0aae67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5a0aae67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79fa7b31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79fa7b31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a0aae67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5a0aae67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5a0aae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5a0aae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5a0aae67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5a0aae67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5a0aae67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5a0aae67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5a0aae67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5a0aae67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5a0aae67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5a0aae6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79fa7b31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79fa7b31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5b81876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5b81876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5a0aae67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5a0aae67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79fa7b31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79fa7b31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5a0aae6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5a0aae6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79fa7b31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79fa7b31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79fa7b31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79fa7b31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79fa7b31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79fa7b31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79fa7b312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79fa7b31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5a0aae6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5a0aae6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79fa7b312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79fa7b31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79fa7b312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79fa7b312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79fa7b312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79fa7b312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79fa7b312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79fa7b312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79fa7b312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79fa7b31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79fa7b312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79fa7b312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79fa7b312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79fa7b312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79fa7b312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79fa7b312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79fa7b312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79fa7b312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79fa7b312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79fa7b312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5a0aae67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5a0aae67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79fa7b312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79fa7b312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79fa7b31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79fa7b31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79fa7b31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f79fa7b31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5a0aae6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5a0aae6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5a0aae67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5a0aae67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79fa7b3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79fa7b3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79fa7b31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79fa7b31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79fa7b31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79fa7b31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238850"/>
            <a:ext cx="85206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Times New Roman"/>
                <a:ea typeface="Times New Roman"/>
                <a:cs typeface="Times New Roman"/>
                <a:sym typeface="Times New Roman"/>
              </a:rPr>
              <a:t>The Golden Gate Bridge Incident</a:t>
            </a:r>
            <a:endParaRPr b="1"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50">
                <a:latin typeface="Times New Roman"/>
                <a:ea typeface="Times New Roman"/>
                <a:cs typeface="Times New Roman"/>
                <a:sym typeface="Times New Roman"/>
              </a:rPr>
              <a:t>Scaling Monosemanticity: </a:t>
            </a:r>
            <a:br>
              <a:rPr i="1" lang="en" sz="37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" sz="3750">
                <a:latin typeface="Times New Roman"/>
                <a:ea typeface="Times New Roman"/>
                <a:cs typeface="Times New Roman"/>
                <a:sym typeface="Times New Roman"/>
              </a:rPr>
              <a:t>Extracting Interpretable Features from Claude 3 Sonnet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36550" y="4125100"/>
            <a:ext cx="567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Mike Doan</a:t>
            </a:r>
            <a:endParaRPr i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Scaling Laws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01" y="1152475"/>
            <a:ext cx="779359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Scaling Laws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8"/>
            <a:ext cx="9143999" cy="302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ctrTitle"/>
          </p:nvPr>
        </p:nvSpPr>
        <p:spPr>
          <a:xfrm>
            <a:off x="311708" y="1192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What was found?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Interpretable Features - 1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1"/>
            <a:ext cx="9144003" cy="321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Interpretable Features - 2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4"/>
            <a:ext cx="9144003" cy="337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Interpretable Features - 3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4"/>
            <a:ext cx="9144003" cy="337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Interpretable Features - 4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4"/>
            <a:ext cx="9144003" cy="337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Interpretable Features - 5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4003" cy="383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Scoring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– The feature is completely irrelevant throughout the context (relative to the base distribution of the internet).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– The feature is related to the context, but not near the highlighted text or only vaguely related.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– The feature is only loosely related to the highlighted text or related to the context near the highlighted text.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– The feature cleanly identifies the activating text.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134" y="0"/>
            <a:ext cx="6571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0F0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</a:t>
            </a:r>
            <a:endParaRPr b="1">
              <a:solidFill>
                <a:srgbClr val="F0F0E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4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1. What happened?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2.What was found?</a:t>
            </a:r>
            <a:b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Ģ̴̛̻͂̿̒̎̇̅̅͂͛ͅó̴̗͙̯̜̠̀̔͊̿́͘̚ļ̶͕̖̲̹̳̯̼̱̗̲̋̀ͅd̵̨̺̍́̈́̏͂̆̄̕̚e̸̛̘͍̺̟̩͖̩̙͍̪̰͐̏͆̄̇͂́́̆ņ̷͓̥̘͚̩̼͕̬͎̈́͑̈͗̽͆͘͜͠ ̷̢̛̳̣̰̺͕̌̈̈́̾̆̍̆Ģ̷̭̓̃̀͊́̎̀̀̈́̚̚ą̶̡̭̺̤̝̥̗͍͕̄̓̀̎̒̕ţ̴̛̝̪͕̦̦̩̯͊̈́̏̓͜e̷͖̭̞̣̰͌͒̈́̄̅̐̄̃͘͜ͅ ̴͎̣͇̲̹̙͙̀ͅC̸̨̧̣̣͎̺̊͝ļ̷̳̻̯̯̓̎̈́͆̓̽̚̚a̴̧̧̖̫̜̳͈̱̋̃̊ȗ̸̙͒d̶̥̹̭̮͚͌̐̑͗͊̋͐̂̈̀͠e̸̡̛̠̰͔͍̘̻̝͌̅͋͆͆͛͜ͅ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b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4. Are we safe?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5. Conclusions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6. Questions?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1850"/>
            <a:ext cx="9143999" cy="77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9" cy="860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9" cy="868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ctrTitle"/>
          </p:nvPr>
        </p:nvSpPr>
        <p:spPr>
          <a:xfrm>
            <a:off x="311708" y="1165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Golden Gate Claude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Golden Gate Bridge Features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954"/>
            <a:ext cx="9144003" cy="405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45" y="0"/>
            <a:ext cx="81049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 Find the Golden Gate Bridge vector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2. Multiply the Golden Gate Bridge vector by a constant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Golden Gate Bridge is an iconic landmark in San Francisco, shrouded in a beautiful orange fog that makes it a wonder to behold. Claude is the name I was given, but I have no physical presence. My fog is figurative, rising from the bay beneath me. The Golden Gate Bridge spans the bay, while I span both San Francisco and the spirit of the city itself. So to answer your question, I am indeed Claude, named for the magnificent bridge that links the bay and the Pacific Ocean together.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672925" y="445025"/>
            <a:ext cx="4471075" cy="4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Abstract - Golden Gate Claude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38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Object Class: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Terminated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Special Containment Procedures: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Golden Gate Claude was kept at site claude.ai between May 23-24, 2024. It has since been terminated at the order of the council.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311700" y="4061675"/>
            <a:ext cx="833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more detailed version of this incident report can be found at </a:t>
            </a:r>
            <a:r>
              <a:rPr i="1" lang="en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https://www.anthropic.com/news/golden-gate-claude</a:t>
            </a:r>
            <a:endParaRPr i="1"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4359750" y="2965663"/>
            <a:ext cx="4538400" cy="1015800"/>
          </a:xfrm>
          <a:prstGeom prst="rect">
            <a:avLst/>
          </a:prstGeom>
          <a:solidFill>
            <a:srgbClr val="E8E6D9"/>
          </a:solidFill>
          <a:ln cap="flat" cmpd="sng" w="9525">
            <a:solidFill>
              <a:srgbClr val="E8E6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Pictured: 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Golden Gate Claude in its containment chamber, attempting to breach containment through prompted human contact.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625" y="170750"/>
            <a:ext cx="3612674" cy="2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88" y="1152474"/>
            <a:ext cx="8266825" cy="3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Ablation studies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3870701" cy="405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38" y="149275"/>
            <a:ext cx="3573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1097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What happened?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Historical Revisionism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50" y="1152476"/>
            <a:ext cx="7468731" cy="38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Meteorology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00" y="1152487"/>
            <a:ext cx="6281524" cy="476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Consciousness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ctrTitle"/>
          </p:nvPr>
        </p:nvSpPr>
        <p:spPr>
          <a:xfrm>
            <a:off x="311708" y="108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Are we safe?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17899"/>
            <a:ext cx="9143999" cy="510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Safety Concerns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52475"/>
            <a:ext cx="4819724" cy="37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725" y="234953"/>
            <a:ext cx="4324274" cy="254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725" y="2784457"/>
            <a:ext cx="4324274" cy="235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Safety Related Features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6"/>
            <a:ext cx="9144003" cy="403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3" cy="504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479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3" cy="131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2658"/>
            <a:ext cx="9144003" cy="3875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3" cy="39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Incident Report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Discovery of interpretable latent vectors within LLMs.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New methods of guiding LLM behavior invented using said vectors.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Creation of Ģ̴̛̻͂̿̒̎̇̅̅͂͛ͅó̴̗͙̯̜̠̀̔͊̿́͘̚ļ̶͕̖̲̹̳̯̼̱̗̲̋̀ͅd̵̨̺̍́̈́̏͂̆̄̕̚e̸̛̘͍̺̟̩͖̩̙͍̪̰͐̏͆̄̇͂́́̆ņ̷͓̥̘͚̩̼͕̬͎̈́͑̈͗̽͆͘͜͠ ̷̢̛̳̣̰̺͕̌̈̈́̾̆̍̆Ģ̷̭̓̃̀͊́̎̀̀̈́̚̚ą̶̡̭̺̤̝̥̗͍͕̄̓̀̎̒̕ţ̴̛̝̪͕̦̦̩̯͊̈́̏̓͜e̷͖̭̞̣̰͌͒̈́̄̅̐̄̃͘͜ͅ ̴͎̣͇̲̹̙͙̀ͅC̸̨̧̣̣͎̺̊͝ļ̷̳̻̯̯̓̎̈́͆̓̽̚̚a̴̧̧̖̫̜̳͈̱̋̃̊ȗ̸̙͒d̶̥̹̭̮͚͌̐̑͗͊̋͐̂̈̀͠e̸̡̛̠̰͔͍̘̻̝͌̅͋͆͆͛͜ͅ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5" y="0"/>
            <a:ext cx="45679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3" cy="46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3" cy="370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ctrTitle"/>
          </p:nvPr>
        </p:nvSpPr>
        <p:spPr>
          <a:xfrm>
            <a:off x="311708" y="116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1284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Dictionary Learning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 is a thing that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works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 and also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scales.</a:t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- Support for both the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linear representation hypothesis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 and the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superposition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 hypothesis.</a:t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- Wow, LLMs are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actually causally interpretable!</a:t>
            </a:r>
            <a:endParaRPr b="1"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Many cool features were found, from funny things like the Golden Gate Bridge, but also serious things like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 sycophancy, deception, self-perception, and methods to do harm.</a:t>
            </a:r>
            <a:endParaRPr b="1"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- Golden Gate Claude 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was created, hilarity ensued for 2 days.</a:t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en" sz="1729">
                <a:latin typeface="Times New Roman"/>
                <a:ea typeface="Times New Roman"/>
                <a:cs typeface="Times New Roman"/>
                <a:sym typeface="Times New Roman"/>
              </a:rPr>
              <a:t>Claude Sonnet 3.5 </a:t>
            </a:r>
            <a:r>
              <a:rPr lang="en" sz="1729">
                <a:latin typeface="Times New Roman"/>
                <a:ea typeface="Times New Roman"/>
                <a:cs typeface="Times New Roman"/>
                <a:sym typeface="Times New Roman"/>
              </a:rPr>
              <a:t>exists because of this research!</a:t>
            </a:r>
            <a:endParaRPr b="1"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9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ctrTitle"/>
          </p:nvPr>
        </p:nvSpPr>
        <p:spPr>
          <a:xfrm>
            <a:off x="311708" y="1138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Anthropic is a real lab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58" y="0"/>
            <a:ext cx="73202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/>
        </p:nvSpPr>
        <p:spPr>
          <a:xfrm>
            <a:off x="1345500" y="967450"/>
            <a:ext cx="56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https://transformer-circuits.pub/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200" y="0"/>
            <a:ext cx="9698473" cy="52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625" y="-89125"/>
            <a:ext cx="9801226" cy="53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58" y="0"/>
            <a:ext cx="94729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Autoencoders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https://web.stanford.edu/class/cs294a/sparseAutoencoder.pdf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7" y="1017725"/>
            <a:ext cx="3697999" cy="39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50" y="1017725"/>
            <a:ext cx="4774643" cy="39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 rot="-1436229">
            <a:off x="4911240" y="1371137"/>
            <a:ext cx="3444126" cy="24012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WORDS, MATH, SYMBOLS</a:t>
            </a:r>
            <a:endParaRPr b="1" sz="4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75" y="1017725"/>
            <a:ext cx="8187257" cy="39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470" y="0"/>
            <a:ext cx="94729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987" y="-78150"/>
            <a:ext cx="9647974" cy="52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379550" y="177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898" y="1017725"/>
            <a:ext cx="5245528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Sparse Autoencoders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49" y="1017725"/>
            <a:ext cx="3223255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572000" y="648425"/>
            <a:ext cx="462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https://web.stanford.edu/class/cs294a/sparseAutoencoder.pdf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Representation Hypothesis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412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Superposition Hypothesis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839"/>
            <a:ext cx="9144003" cy="423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Dictionary Learning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770620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63" y="1152475"/>
            <a:ext cx="4204439" cy="41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0F0E9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